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</p:sldIdLst>
  <p:sldSz cx="18288000" cy="10287000"/>
  <p:notesSz cx="6858000" cy="9144000"/>
  <p:embeddedFontLst>
    <p:embeddedFont>
      <p:font typeface="Eczar Semi-Bold" charset="1" panose="02000603040300000004"/>
      <p:regular r:id="rId11"/>
    </p:embeddedFont>
    <p:embeddedFont>
      <p:font typeface="Cerebri" charset="1" panose="00000500000000000000"/>
      <p:regular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fonts/font11.fntdata" Type="http://schemas.openxmlformats.org/officeDocument/2006/relationships/font"/><Relationship Id="rId12" Target="fonts/font12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3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4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5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6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DEF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470569" y="439396"/>
            <a:ext cx="1365644" cy="1365644"/>
          </a:xfrm>
          <a:custGeom>
            <a:avLst/>
            <a:gdLst/>
            <a:ahLst/>
            <a:cxnLst/>
            <a:rect r="r" b="b" t="t" l="l"/>
            <a:pathLst>
              <a:path h="1365644" w="1365644">
                <a:moveTo>
                  <a:pt x="0" y="0"/>
                </a:moveTo>
                <a:lnTo>
                  <a:pt x="1365644" y="0"/>
                </a:lnTo>
                <a:lnTo>
                  <a:pt x="1365644" y="1365644"/>
                </a:lnTo>
                <a:lnTo>
                  <a:pt x="0" y="136564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5148847" y="2261216"/>
            <a:ext cx="8616370" cy="6760864"/>
          </a:xfrm>
          <a:custGeom>
            <a:avLst/>
            <a:gdLst/>
            <a:ahLst/>
            <a:cxnLst/>
            <a:rect r="r" b="b" t="t" l="l"/>
            <a:pathLst>
              <a:path h="6760864" w="8616370">
                <a:moveTo>
                  <a:pt x="0" y="0"/>
                </a:moveTo>
                <a:lnTo>
                  <a:pt x="8616369" y="0"/>
                </a:lnTo>
                <a:lnTo>
                  <a:pt x="8616369" y="6760864"/>
                </a:lnTo>
                <a:lnTo>
                  <a:pt x="0" y="676086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6305788" y="489585"/>
            <a:ext cx="5676424" cy="5391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09"/>
              </a:lnSpc>
            </a:pPr>
            <a:r>
              <a:rPr lang="en-US" sz="3150" b="true">
                <a:solidFill>
                  <a:srgbClr val="000000"/>
                </a:solidFill>
                <a:latin typeface="Eczar Semi-Bold"/>
                <a:ea typeface="Eczar Semi-Bold"/>
                <a:cs typeface="Eczar Semi-Bold"/>
                <a:sym typeface="Eczar Semi-Bold"/>
              </a:rPr>
              <a:t>Semiconductors - Infographics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12353297" y="489585"/>
            <a:ext cx="5676424" cy="5391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4409"/>
              </a:lnSpc>
            </a:pPr>
            <a:r>
              <a:rPr lang="en-US" sz="3150" b="true">
                <a:solidFill>
                  <a:srgbClr val="000000"/>
                </a:solidFill>
                <a:latin typeface="Eczar Semi-Bold"/>
                <a:ea typeface="Eczar Semi-Bold"/>
                <a:cs typeface="Eczar Semi-Bold"/>
                <a:sym typeface="Eczar Semi-Bold"/>
              </a:rPr>
              <a:t>STD XII Physics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7187744" y="8955405"/>
            <a:ext cx="3912513" cy="5391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09"/>
              </a:lnSpc>
            </a:pPr>
            <a:r>
              <a:rPr lang="en-US" sz="3150" b="true">
                <a:solidFill>
                  <a:srgbClr val="000000"/>
                </a:solidFill>
                <a:latin typeface="Eczar Semi-Bold"/>
                <a:ea typeface="Eczar Semi-Bold"/>
                <a:cs typeface="Eczar Semi-Bold"/>
                <a:sym typeface="Eczar Semi-Bold"/>
              </a:rPr>
              <a:t>www.saitechinfo.com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2198668" y="1502145"/>
            <a:ext cx="13890665" cy="6134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3600" b="true">
                <a:solidFill>
                  <a:srgbClr val="000000"/>
                </a:solidFill>
                <a:latin typeface="Eczar Semi-Bold"/>
                <a:ea typeface="Eczar Semi-Bold"/>
                <a:cs typeface="Eczar Semi-Bold"/>
                <a:sym typeface="Eczar Semi-Bold"/>
              </a:rPr>
              <a:t>Diamond-like lattice structure for Carbon, Silicon, or Germanium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DEF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470569" y="439396"/>
            <a:ext cx="1365644" cy="1365644"/>
          </a:xfrm>
          <a:custGeom>
            <a:avLst/>
            <a:gdLst/>
            <a:ahLst/>
            <a:cxnLst/>
            <a:rect r="r" b="b" t="t" l="l"/>
            <a:pathLst>
              <a:path h="1365644" w="1365644">
                <a:moveTo>
                  <a:pt x="0" y="0"/>
                </a:moveTo>
                <a:lnTo>
                  <a:pt x="1365644" y="0"/>
                </a:lnTo>
                <a:lnTo>
                  <a:pt x="1365644" y="1365644"/>
                </a:lnTo>
                <a:lnTo>
                  <a:pt x="0" y="136564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2724805" y="1028700"/>
            <a:ext cx="13994394" cy="10338955"/>
          </a:xfrm>
          <a:custGeom>
            <a:avLst/>
            <a:gdLst/>
            <a:ahLst/>
            <a:cxnLst/>
            <a:rect r="r" b="b" t="t" l="l"/>
            <a:pathLst>
              <a:path h="10338955" w="13994394">
                <a:moveTo>
                  <a:pt x="0" y="0"/>
                </a:moveTo>
                <a:lnTo>
                  <a:pt x="13994394" y="0"/>
                </a:lnTo>
                <a:lnTo>
                  <a:pt x="13994394" y="10338955"/>
                </a:lnTo>
                <a:lnTo>
                  <a:pt x="0" y="1033895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5836" t="0" r="-5836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6305788" y="489585"/>
            <a:ext cx="5676424" cy="5391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09"/>
              </a:lnSpc>
            </a:pPr>
            <a:r>
              <a:rPr lang="en-US" sz="3150" b="true">
                <a:solidFill>
                  <a:srgbClr val="000000"/>
                </a:solidFill>
                <a:latin typeface="Eczar Semi-Bold"/>
                <a:ea typeface="Eczar Semi-Bold"/>
                <a:cs typeface="Eczar Semi-Bold"/>
                <a:sym typeface="Eczar Semi-Bold"/>
              </a:rPr>
              <a:t>Semiconductors - Infographics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12353297" y="489585"/>
            <a:ext cx="5676424" cy="5391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4409"/>
              </a:lnSpc>
            </a:pPr>
            <a:r>
              <a:rPr lang="en-US" sz="3150" b="true">
                <a:solidFill>
                  <a:srgbClr val="000000"/>
                </a:solidFill>
                <a:latin typeface="Eczar Semi-Bold"/>
                <a:ea typeface="Eczar Semi-Bold"/>
                <a:cs typeface="Eczar Semi-Bold"/>
                <a:sym typeface="Eczar Semi-Bold"/>
              </a:rPr>
              <a:t>STD XII Physics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7187744" y="8955405"/>
            <a:ext cx="3912513" cy="5391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09"/>
              </a:lnSpc>
            </a:pPr>
            <a:r>
              <a:rPr lang="en-US" sz="3150" b="true">
                <a:solidFill>
                  <a:srgbClr val="000000"/>
                </a:solidFill>
                <a:latin typeface="Eczar Semi-Bold"/>
                <a:ea typeface="Eczar Semi-Bold"/>
                <a:cs typeface="Eczar Semi-Bold"/>
                <a:sym typeface="Eczar Semi-Bold"/>
              </a:rPr>
              <a:t>www.saitechinfo.com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2159794" y="1464998"/>
            <a:ext cx="14425612" cy="6134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3600" b="true">
                <a:solidFill>
                  <a:srgbClr val="000000"/>
                </a:solidFill>
                <a:latin typeface="Eczar Semi-Bold"/>
                <a:ea typeface="Eczar Semi-Bold"/>
                <a:cs typeface="Eczar Semi-Bold"/>
                <a:sym typeface="Eczar Semi-Bold"/>
              </a:rPr>
              <a:t>Schematic representation of Si/Ge structure showing covalent bonds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DEF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470569" y="439396"/>
            <a:ext cx="1365644" cy="1365644"/>
          </a:xfrm>
          <a:custGeom>
            <a:avLst/>
            <a:gdLst/>
            <a:ahLst/>
            <a:cxnLst/>
            <a:rect r="r" b="b" t="t" l="l"/>
            <a:pathLst>
              <a:path h="1365644" w="1365644">
                <a:moveTo>
                  <a:pt x="0" y="0"/>
                </a:moveTo>
                <a:lnTo>
                  <a:pt x="1365644" y="0"/>
                </a:lnTo>
                <a:lnTo>
                  <a:pt x="1365644" y="1365644"/>
                </a:lnTo>
                <a:lnTo>
                  <a:pt x="0" y="136564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836213" y="2319817"/>
            <a:ext cx="15888493" cy="7705919"/>
          </a:xfrm>
          <a:custGeom>
            <a:avLst/>
            <a:gdLst/>
            <a:ahLst/>
            <a:cxnLst/>
            <a:rect r="r" b="b" t="t" l="l"/>
            <a:pathLst>
              <a:path h="7705919" w="15888493">
                <a:moveTo>
                  <a:pt x="0" y="0"/>
                </a:moveTo>
                <a:lnTo>
                  <a:pt x="15888493" y="0"/>
                </a:lnTo>
                <a:lnTo>
                  <a:pt x="15888493" y="7705920"/>
                </a:lnTo>
                <a:lnTo>
                  <a:pt x="0" y="770592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6305788" y="489585"/>
            <a:ext cx="5676424" cy="5391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09"/>
              </a:lnSpc>
            </a:pPr>
            <a:r>
              <a:rPr lang="en-US" sz="3150" b="true">
                <a:solidFill>
                  <a:srgbClr val="000000"/>
                </a:solidFill>
                <a:latin typeface="Eczar Semi-Bold"/>
                <a:ea typeface="Eczar Semi-Bold"/>
                <a:cs typeface="Eczar Semi-Bold"/>
                <a:sym typeface="Eczar Semi-Bold"/>
              </a:rPr>
              <a:t>Semiconductors - Infographics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12353297" y="489585"/>
            <a:ext cx="5676424" cy="5391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4409"/>
              </a:lnSpc>
            </a:pPr>
            <a:r>
              <a:rPr lang="en-US" sz="3150" b="true">
                <a:solidFill>
                  <a:srgbClr val="000000"/>
                </a:solidFill>
                <a:latin typeface="Eczar Semi-Bold"/>
                <a:ea typeface="Eczar Semi-Bold"/>
                <a:cs typeface="Eczar Semi-Bold"/>
                <a:sym typeface="Eczar Semi-Bold"/>
              </a:rPr>
              <a:t>STD XII Physics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7187744" y="8955405"/>
            <a:ext cx="3912513" cy="5391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09"/>
              </a:lnSpc>
            </a:pPr>
            <a:r>
              <a:rPr lang="en-US" sz="3150" b="true">
                <a:solidFill>
                  <a:srgbClr val="000000"/>
                </a:solidFill>
                <a:latin typeface="Eczar Semi-Bold"/>
                <a:ea typeface="Eczar Semi-Bold"/>
                <a:cs typeface="Eczar Semi-Bold"/>
                <a:sym typeface="Eczar Semi-Bold"/>
              </a:rPr>
              <a:t>www.saitechinfo.com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4878050" y="1502145"/>
            <a:ext cx="8531900" cy="6134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3600" b="true">
                <a:solidFill>
                  <a:srgbClr val="000000"/>
                </a:solidFill>
                <a:latin typeface="Eczar Semi-Bold"/>
                <a:ea typeface="Eczar Semi-Bold"/>
                <a:cs typeface="Eczar Semi-Bold"/>
                <a:sym typeface="Eczar Semi-Bold"/>
              </a:rPr>
              <a:t>Thermal motion and generation of holes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DEF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470569" y="439396"/>
            <a:ext cx="1365644" cy="1365644"/>
          </a:xfrm>
          <a:custGeom>
            <a:avLst/>
            <a:gdLst/>
            <a:ahLst/>
            <a:cxnLst/>
            <a:rect r="r" b="b" t="t" l="l"/>
            <a:pathLst>
              <a:path h="1365644" w="1365644">
                <a:moveTo>
                  <a:pt x="0" y="0"/>
                </a:moveTo>
                <a:lnTo>
                  <a:pt x="1365644" y="0"/>
                </a:lnTo>
                <a:lnTo>
                  <a:pt x="1365644" y="1365644"/>
                </a:lnTo>
                <a:lnTo>
                  <a:pt x="0" y="136564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95929" y="2443734"/>
            <a:ext cx="16460699" cy="7843266"/>
          </a:xfrm>
          <a:custGeom>
            <a:avLst/>
            <a:gdLst/>
            <a:ahLst/>
            <a:cxnLst/>
            <a:rect r="r" b="b" t="t" l="l"/>
            <a:pathLst>
              <a:path h="7843266" w="16460699">
                <a:moveTo>
                  <a:pt x="0" y="0"/>
                </a:moveTo>
                <a:lnTo>
                  <a:pt x="16460698" y="0"/>
                </a:lnTo>
                <a:lnTo>
                  <a:pt x="16460698" y="7843266"/>
                </a:lnTo>
                <a:lnTo>
                  <a:pt x="0" y="784326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-33734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6305788" y="489585"/>
            <a:ext cx="5676424" cy="5391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09"/>
              </a:lnSpc>
            </a:pPr>
            <a:r>
              <a:rPr lang="en-US" sz="3150" b="true">
                <a:solidFill>
                  <a:srgbClr val="000000"/>
                </a:solidFill>
                <a:latin typeface="Eczar Semi-Bold"/>
                <a:ea typeface="Eczar Semi-Bold"/>
                <a:cs typeface="Eczar Semi-Bold"/>
                <a:sym typeface="Eczar Semi-Bold"/>
              </a:rPr>
              <a:t>Semiconductors - Infographics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12353297" y="489585"/>
            <a:ext cx="5676424" cy="5391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4409"/>
              </a:lnSpc>
            </a:pPr>
            <a:r>
              <a:rPr lang="en-US" sz="3150" b="true">
                <a:solidFill>
                  <a:srgbClr val="000000"/>
                </a:solidFill>
                <a:latin typeface="Eczar Semi-Bold"/>
                <a:ea typeface="Eczar Semi-Bold"/>
                <a:cs typeface="Eczar Semi-Bold"/>
                <a:sym typeface="Eczar Semi-Bold"/>
              </a:rPr>
              <a:t>STD XII Physics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7187744" y="8955405"/>
            <a:ext cx="3912513" cy="5391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09"/>
              </a:lnSpc>
            </a:pPr>
            <a:r>
              <a:rPr lang="en-US" sz="3150" b="true">
                <a:solidFill>
                  <a:srgbClr val="000000"/>
                </a:solidFill>
                <a:latin typeface="Eczar Semi-Bold"/>
                <a:ea typeface="Eczar Semi-Bold"/>
                <a:cs typeface="Eczar Semi-Bold"/>
                <a:sym typeface="Eczar Semi-Bold"/>
              </a:rPr>
              <a:t>www.saitechinfo.com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4662249" y="1502145"/>
            <a:ext cx="8963501" cy="6134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3600" b="true">
                <a:solidFill>
                  <a:srgbClr val="000000"/>
                </a:solidFill>
                <a:latin typeface="Eczar Semi-Bold"/>
                <a:ea typeface="Eczar Semi-Bold"/>
                <a:cs typeface="Eczar Semi-Bold"/>
                <a:sym typeface="Eczar Semi-Bold"/>
              </a:rPr>
              <a:t>Energy band positions in a semiconductor 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6138446" y="9380220"/>
            <a:ext cx="1439109" cy="5391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09"/>
              </a:lnSpc>
              <a:spcBef>
                <a:spcPct val="0"/>
              </a:spcBef>
            </a:pPr>
            <a:r>
              <a:rPr lang="en-US" b="true" sz="3150">
                <a:solidFill>
                  <a:srgbClr val="000000"/>
                </a:solidFill>
                <a:latin typeface="Eczar Semi-Bold"/>
                <a:ea typeface="Eczar Semi-Bold"/>
                <a:cs typeface="Eczar Semi-Bold"/>
                <a:sym typeface="Eczar Semi-Bold"/>
              </a:rPr>
              <a:t>T = </a:t>
            </a:r>
            <a:r>
              <a:rPr lang="en-US" b="true" sz="3150">
                <a:solidFill>
                  <a:srgbClr val="000000"/>
                </a:solidFill>
                <a:latin typeface="Eczar Semi-Bold"/>
                <a:ea typeface="Eczar Semi-Bold"/>
                <a:cs typeface="Eczar Semi-Bold"/>
                <a:sym typeface="Eczar Semi-Bold"/>
              </a:rPr>
              <a:t> 0 K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14168762" y="9380220"/>
            <a:ext cx="1435894" cy="5391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09"/>
              </a:lnSpc>
              <a:spcBef>
                <a:spcPct val="0"/>
              </a:spcBef>
            </a:pPr>
            <a:r>
              <a:rPr lang="en-US" b="true" sz="3150">
                <a:solidFill>
                  <a:srgbClr val="000000"/>
                </a:solidFill>
                <a:latin typeface="Eczar Semi-Bold"/>
                <a:ea typeface="Eczar Semi-Bold"/>
                <a:cs typeface="Eczar Semi-Bold"/>
                <a:sym typeface="Eczar Semi-Bold"/>
              </a:rPr>
              <a:t>T &gt; </a:t>
            </a:r>
            <a:r>
              <a:rPr lang="en-US" b="true" sz="3150">
                <a:solidFill>
                  <a:srgbClr val="000000"/>
                </a:solidFill>
                <a:latin typeface="Eczar Semi-Bold"/>
                <a:ea typeface="Eczar Semi-Bold"/>
                <a:cs typeface="Eczar Semi-Bold"/>
                <a:sym typeface="Eczar Semi-Bold"/>
              </a:rPr>
              <a:t> 0 K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7174606" y="5104415"/>
            <a:ext cx="1728311" cy="5391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09"/>
              </a:lnSpc>
            </a:pPr>
            <a:r>
              <a:rPr lang="en-US" sz="3150" b="true">
                <a:solidFill>
                  <a:srgbClr val="000000"/>
                </a:solidFill>
                <a:latin typeface="Eczar Semi-Bold"/>
                <a:ea typeface="Eczar Semi-Bold"/>
                <a:cs typeface="Eczar Semi-Bold"/>
                <a:sym typeface="Eczar Semi-Bold"/>
              </a:rPr>
              <a:t>Electrons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4675016" y="5076825"/>
            <a:ext cx="1032986" cy="5391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09"/>
              </a:lnSpc>
            </a:pPr>
            <a:r>
              <a:rPr lang="en-US" sz="3150" b="true">
                <a:solidFill>
                  <a:srgbClr val="000000"/>
                </a:solidFill>
                <a:latin typeface="Eczar Semi-Bold"/>
                <a:ea typeface="Eczar Semi-Bold"/>
                <a:cs typeface="Eczar Semi-Bold"/>
                <a:sym typeface="Eczar Semi-Bold"/>
              </a:rPr>
              <a:t>Holes</a:t>
            </a:r>
          </a:p>
        </p:txBody>
      </p:sp>
      <p:sp>
        <p:nvSpPr>
          <p:cNvPr name="AutoShape 12" id="12"/>
          <p:cNvSpPr/>
          <p:nvPr/>
        </p:nvSpPr>
        <p:spPr>
          <a:xfrm flipH="true">
            <a:off x="6139671" y="5407310"/>
            <a:ext cx="1034935" cy="985647"/>
          </a:xfrm>
          <a:prstGeom prst="line">
            <a:avLst/>
          </a:prstGeom>
          <a:ln cap="flat" w="38100">
            <a:solidFill>
              <a:srgbClr val="000000"/>
            </a:solidFill>
            <a:prstDash val="solid"/>
            <a:headEnd type="none" len="sm" w="sm"/>
            <a:tailEnd type="arrow" len="sm" w="med"/>
          </a:ln>
        </p:spPr>
      </p:sp>
      <p:sp>
        <p:nvSpPr>
          <p:cNvPr name="AutoShape 13" id="13"/>
          <p:cNvSpPr/>
          <p:nvPr/>
        </p:nvSpPr>
        <p:spPr>
          <a:xfrm flipH="true">
            <a:off x="13626944" y="5393515"/>
            <a:ext cx="1034935" cy="985647"/>
          </a:xfrm>
          <a:prstGeom prst="line">
            <a:avLst/>
          </a:prstGeom>
          <a:ln cap="flat" w="38100">
            <a:solidFill>
              <a:srgbClr val="000000"/>
            </a:solidFill>
            <a:prstDash val="solid"/>
            <a:headEnd type="none" len="sm" w="sm"/>
            <a:tailEnd type="arrow" len="sm" w="med"/>
          </a:ln>
        </p:spPr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DEF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470569" y="439396"/>
            <a:ext cx="1365644" cy="1365644"/>
          </a:xfrm>
          <a:custGeom>
            <a:avLst/>
            <a:gdLst/>
            <a:ahLst/>
            <a:cxnLst/>
            <a:rect r="r" b="b" t="t" l="l"/>
            <a:pathLst>
              <a:path h="1365644" w="1365644">
                <a:moveTo>
                  <a:pt x="0" y="0"/>
                </a:moveTo>
                <a:lnTo>
                  <a:pt x="1365644" y="0"/>
                </a:lnTo>
                <a:lnTo>
                  <a:pt x="1365644" y="1365644"/>
                </a:lnTo>
                <a:lnTo>
                  <a:pt x="0" y="136564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841664" y="2658480"/>
            <a:ext cx="6115642" cy="5658430"/>
          </a:xfrm>
          <a:custGeom>
            <a:avLst/>
            <a:gdLst/>
            <a:ahLst/>
            <a:cxnLst/>
            <a:rect r="r" b="b" t="t" l="l"/>
            <a:pathLst>
              <a:path h="5658430" w="6115642">
                <a:moveTo>
                  <a:pt x="0" y="0"/>
                </a:moveTo>
                <a:lnTo>
                  <a:pt x="6115641" y="0"/>
                </a:lnTo>
                <a:lnTo>
                  <a:pt x="6115641" y="5658430"/>
                </a:lnTo>
                <a:lnTo>
                  <a:pt x="0" y="565843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-55668" b="-88078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6305788" y="489585"/>
            <a:ext cx="5676424" cy="5391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09"/>
              </a:lnSpc>
            </a:pPr>
            <a:r>
              <a:rPr lang="en-US" sz="3150" b="true">
                <a:solidFill>
                  <a:srgbClr val="000000"/>
                </a:solidFill>
                <a:latin typeface="Eczar Semi-Bold"/>
                <a:ea typeface="Eczar Semi-Bold"/>
                <a:cs typeface="Eczar Semi-Bold"/>
                <a:sym typeface="Eczar Semi-Bold"/>
              </a:rPr>
              <a:t>Semiconductors - Infographics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12353297" y="489585"/>
            <a:ext cx="5676424" cy="5391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4409"/>
              </a:lnSpc>
            </a:pPr>
            <a:r>
              <a:rPr lang="en-US" sz="3150" b="true">
                <a:solidFill>
                  <a:srgbClr val="000000"/>
                </a:solidFill>
                <a:latin typeface="Eczar Semi-Bold"/>
                <a:ea typeface="Eczar Semi-Bold"/>
                <a:cs typeface="Eczar Semi-Bold"/>
                <a:sym typeface="Eczar Semi-Bold"/>
              </a:rPr>
              <a:t>STD XII Physics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7187744" y="8955405"/>
            <a:ext cx="3912513" cy="5391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09"/>
              </a:lnSpc>
            </a:pPr>
            <a:r>
              <a:rPr lang="en-US" sz="3150" b="true">
                <a:solidFill>
                  <a:srgbClr val="000000"/>
                </a:solidFill>
                <a:latin typeface="Eczar Semi-Bold"/>
                <a:ea typeface="Eczar Semi-Bold"/>
                <a:cs typeface="Eczar Semi-Bold"/>
                <a:sym typeface="Eczar Semi-Bold"/>
              </a:rPr>
              <a:t>www.saitechinfo.com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2204561" y="1502145"/>
            <a:ext cx="13878877" cy="6134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3600" b="true">
                <a:solidFill>
                  <a:srgbClr val="000000"/>
                </a:solidFill>
                <a:latin typeface="Eczar Semi-Bold"/>
                <a:ea typeface="Eczar Semi-Bold"/>
                <a:cs typeface="Eczar Semi-Bold"/>
                <a:sym typeface="Eczar Semi-Bold"/>
              </a:rPr>
              <a:t>Energy band difference in metals, insulators, and semiconductors</a:t>
            </a:r>
          </a:p>
        </p:txBody>
      </p:sp>
      <p:sp>
        <p:nvSpPr>
          <p:cNvPr name="Freeform 8" id="8"/>
          <p:cNvSpPr/>
          <p:nvPr/>
        </p:nvSpPr>
        <p:spPr>
          <a:xfrm flipH="false" flipV="false" rot="0">
            <a:off x="11499120" y="3277393"/>
            <a:ext cx="4447533" cy="4393250"/>
          </a:xfrm>
          <a:custGeom>
            <a:avLst/>
            <a:gdLst/>
            <a:ahLst/>
            <a:cxnLst/>
            <a:rect r="r" b="b" t="t" l="l"/>
            <a:pathLst>
              <a:path h="4393250" w="4447533">
                <a:moveTo>
                  <a:pt x="0" y="0"/>
                </a:moveTo>
                <a:lnTo>
                  <a:pt x="4447533" y="0"/>
                </a:lnTo>
                <a:lnTo>
                  <a:pt x="4447533" y="4393249"/>
                </a:lnTo>
                <a:lnTo>
                  <a:pt x="0" y="439324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1451" t="-229471" r="-168711" b="-21534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6957305" y="4561865"/>
            <a:ext cx="2964819" cy="9258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20"/>
              </a:lnSpc>
            </a:pPr>
            <a:r>
              <a:rPr lang="en-US" sz="1800">
                <a:solidFill>
                  <a:srgbClr val="000000"/>
                </a:solidFill>
                <a:latin typeface="Cerebri"/>
                <a:ea typeface="Cerebri"/>
                <a:cs typeface="Cerebri"/>
                <a:sym typeface="Cerebri"/>
              </a:rPr>
              <a:t>Unbonded ‘Free ‘ electron donated by pentavalent atom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14304001" y="2980213"/>
            <a:ext cx="1193125" cy="29718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sz="1800">
                <a:solidFill>
                  <a:srgbClr val="000000"/>
                </a:solidFill>
                <a:latin typeface="Cerebri"/>
                <a:ea typeface="Cerebri"/>
                <a:cs typeface="Cerebri"/>
                <a:sym typeface="Cerebri"/>
              </a:rPr>
              <a:t>Donor Core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6299056" y="4728210"/>
            <a:ext cx="1193125" cy="29718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sz="1800">
                <a:solidFill>
                  <a:srgbClr val="000000"/>
                </a:solidFill>
                <a:latin typeface="Cerebri"/>
                <a:ea typeface="Cerebri"/>
                <a:cs typeface="Cerebri"/>
                <a:sym typeface="Cerebri"/>
              </a:rPr>
              <a:t>Electron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DAGW5Y1VW8o</dc:identifier>
  <dcterms:modified xsi:type="dcterms:W3CDTF">2011-08-01T06:04:30Z</dcterms:modified>
  <cp:revision>1</cp:revision>
  <dc:title> Semiconductors - Infographics</dc:title>
</cp:coreProperties>
</file>